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57" r:id="rId3"/>
    <p:sldId id="268" r:id="rId4"/>
    <p:sldId id="258" r:id="rId5"/>
    <p:sldId id="287" r:id="rId6"/>
    <p:sldId id="288" r:id="rId7"/>
    <p:sldId id="289" r:id="rId8"/>
    <p:sldId id="290" r:id="rId9"/>
    <p:sldId id="291" r:id="rId10"/>
    <p:sldId id="269" r:id="rId11"/>
    <p:sldId id="270" r:id="rId12"/>
    <p:sldId id="283" r:id="rId13"/>
    <p:sldId id="284" r:id="rId14"/>
    <p:sldId id="286" r:id="rId15"/>
  </p:sldIdLst>
  <p:sldSz cx="9144000" cy="5143500" type="screen16x9"/>
  <p:notesSz cx="6858000" cy="9144000"/>
  <p:embeddedFontLst>
    <p:embeddedFont>
      <p:font typeface="Google Sans" panose="020B0600000101010101" charset="0"/>
      <p:regular r:id="rId17"/>
      <p:bold r:id="rId18"/>
      <p:italic r:id="rId19"/>
      <p:boldItalic r:id="rId20"/>
    </p:embeddedFont>
    <p:embeddedFont>
      <p:font typeface="Google Sans Medium" panose="020B0600000101010101" charset="0"/>
      <p:regular r:id="rId21"/>
      <p:bold r:id="rId22"/>
      <p:italic r:id="rId23"/>
      <p:boldItalic r:id="rId24"/>
    </p:embeddedFont>
    <p:embeddedFont>
      <p:font typeface="Roboto Mono Light" panose="00000009000000000000" pitchFamily="49" charset="0"/>
      <p:regular r:id="rId25"/>
      <p:bold r:id="rId26"/>
      <p:italic r:id="rId27"/>
      <p:boldItalic r:id="rId28"/>
    </p:embeddedFont>
    <p:embeddedFont>
      <p:font typeface="맑은 고딕 Semilight" panose="020B0502040204020203" pitchFamily="50" charset="-127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14DD1F9D-6D66-61CE-1A4F-E2FB1B8F4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89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614400" cy="1638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강화학습</a:t>
            </a:r>
            <a:br>
              <a:rPr lang="en-US" altLang="ko-KR" sz="4400" dirty="0"/>
            </a:br>
            <a:r>
              <a:rPr lang="ko-KR" altLang="en-US" sz="4400" dirty="0"/>
              <a:t>과제 </a:t>
            </a:r>
            <a:r>
              <a:rPr lang="en-US" altLang="ko-KR" sz="4400" dirty="0"/>
              <a:t>4-1: </a:t>
            </a:r>
            <a:r>
              <a:rPr lang="ko-KR" altLang="en-US" sz="4400" dirty="0"/>
              <a:t>정책 평가</a:t>
            </a:r>
            <a:endParaRPr sz="4400" dirty="0"/>
          </a:p>
        </p:txBody>
      </p:sp>
      <p:sp>
        <p:nvSpPr>
          <p:cNvPr id="2" name="Google Shape;91;p22">
            <a:extLst>
              <a:ext uri="{FF2B5EF4-FFF2-40B4-BE49-F238E27FC236}">
                <a16:creationId xmlns:a16="http://schemas.microsoft.com/office/drawing/2014/main" id="{67757C8A-96AB-29A7-629F-2C263FBF2691}"/>
              </a:ext>
            </a:extLst>
          </p:cNvPr>
          <p:cNvSpPr txBox="1">
            <a:spLocks/>
          </p:cNvSpPr>
          <p:nvPr/>
        </p:nvSpPr>
        <p:spPr>
          <a:xfrm>
            <a:off x="430400" y="3220572"/>
            <a:ext cx="5634224" cy="96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altLang="ko-KR" sz="1800" dirty="0"/>
              <a:t>20204062 </a:t>
            </a:r>
            <a:r>
              <a:rPr lang="ko-KR" altLang="en-US" sz="1800" dirty="0"/>
              <a:t>이인규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1D4C-A80C-D4B3-B3D4-CD3E1CB3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바로 정답을 찾는 정책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0A2B5-632F-153A-316A-29318BB17B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8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바로 정답을 찾는 정책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CF32C6-C324-18A1-C9FD-21B2DFCE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682"/>
            <a:ext cx="5076265" cy="33772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E9D459-04EB-A470-A56A-3273A22F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22" y="825658"/>
            <a:ext cx="3937078" cy="250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B0F340-6DFA-DFBF-2E8A-4C9D319874A3}"/>
              </a:ext>
            </a:extLst>
          </p:cNvPr>
          <p:cNvSpPr txBox="1"/>
          <p:nvPr/>
        </p:nvSpPr>
        <p:spPr>
          <a:xfrm>
            <a:off x="5206922" y="3489793"/>
            <a:ext cx="4072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정책에 따라 실행하면</a:t>
            </a:r>
            <a:r>
              <a:rPr lang="en-US" altLang="ko-KR" dirty="0"/>
              <a:t>, </a:t>
            </a:r>
            <a:r>
              <a:rPr lang="ko-KR" altLang="en-US" dirty="0"/>
              <a:t>목표 </a:t>
            </a:r>
            <a:r>
              <a:rPr lang="en-US" altLang="ko-KR" dirty="0"/>
              <a:t>state</a:t>
            </a:r>
            <a:r>
              <a:rPr lang="ko-KR" altLang="en-US" dirty="0"/>
              <a:t>에 도달할 수 있지만</a:t>
            </a:r>
            <a:r>
              <a:rPr lang="en-US" altLang="ko-KR" dirty="0"/>
              <a:t>, </a:t>
            </a:r>
            <a:r>
              <a:rPr lang="ko-KR" altLang="en-US" dirty="0" err="1"/>
              <a:t>프로즌</a:t>
            </a:r>
            <a:r>
              <a:rPr lang="ko-KR" altLang="en-US" dirty="0"/>
              <a:t> 레이크 상에서는 전이 확률에 의해 성공 확률이 </a:t>
            </a:r>
            <a:r>
              <a:rPr lang="en-US" altLang="ko-KR" dirty="0"/>
              <a:t>0%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316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6713C-C083-1C46-F9EC-90625296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조심스러운 정책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502227-790A-C7B9-A386-45CC69618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9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조심스러운 정책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2CDCD8-A3D0-C44D-E96C-614ECFF7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" y="1170636"/>
            <a:ext cx="4887046" cy="31929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1495D8-F6E4-7149-71D2-C4892966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165" y="161363"/>
            <a:ext cx="3998835" cy="24675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E3DB18-7DBF-5003-36D2-84B8CEBA9D3C}"/>
              </a:ext>
            </a:extLst>
          </p:cNvPr>
          <p:cNvSpPr txBox="1"/>
          <p:nvPr/>
        </p:nvSpPr>
        <p:spPr>
          <a:xfrm>
            <a:off x="5145165" y="2767103"/>
            <a:ext cx="3998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정책에 따라 수행 시 성공 확률은 </a:t>
            </a:r>
            <a:r>
              <a:rPr lang="en-US" altLang="ko-KR" dirty="0"/>
              <a:t>100%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이때 리턴 </a:t>
            </a:r>
            <a:r>
              <a:rPr lang="en-US" altLang="ko-KR" dirty="0"/>
              <a:t>reward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목표 </a:t>
            </a:r>
            <a:r>
              <a:rPr lang="en-US" altLang="ko-KR" dirty="0"/>
              <a:t>state</a:t>
            </a:r>
            <a:r>
              <a:rPr lang="ko-KR" altLang="en-US" dirty="0"/>
              <a:t>에 도달 시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reward</a:t>
            </a:r>
            <a:r>
              <a:rPr lang="ko-KR" altLang="en-US" dirty="0"/>
              <a:t>를 받기 때문이다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979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BAA65-1B5A-875B-EB68-FEB63A4C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0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E49A-6091-9332-C812-3CA1283C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89584"/>
            <a:ext cx="7577418" cy="2915079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과제 내용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800" dirty="0"/>
              <a:t>1. </a:t>
            </a:r>
            <a:r>
              <a:rPr lang="ko-KR" altLang="en-US" sz="1800" dirty="0"/>
              <a:t>앞의 </a:t>
            </a:r>
            <a:r>
              <a:rPr lang="ko-KR" altLang="en-US" sz="1800" dirty="0" err="1"/>
              <a:t>프로즌</a:t>
            </a:r>
            <a:r>
              <a:rPr lang="ko-KR" altLang="en-US" sz="1800" dirty="0"/>
              <a:t> 레이크 예의 임의의 정책 평가 실행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2. </a:t>
            </a:r>
            <a:r>
              <a:rPr lang="ko-KR" altLang="en-US" sz="1800" dirty="0"/>
              <a:t>아래의 정책에 대해 각각 적용하고 실행 분석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바로 정답을 찾는 정책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조심스러운 정책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73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앞의 </a:t>
            </a:r>
            <a:r>
              <a:rPr lang="ko-KR" altLang="en-US" dirty="0" err="1"/>
              <a:t>프로즌</a:t>
            </a:r>
            <a:r>
              <a:rPr lang="ko-KR" altLang="en-US" dirty="0"/>
              <a:t> 레이크 예의 임의의 정책 평가 실행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9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정책 평가 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918F90-CA03-80AE-DE12-8AFA5F15F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99367"/>
            <a:ext cx="4595193" cy="2308782"/>
          </a:xfrm>
          <a:prstGeom prst="rect">
            <a:avLst/>
          </a:prstGeom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270570D4-A6D6-5DF5-83C3-608A25E68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82556"/>
              </p:ext>
            </p:extLst>
          </p:nvPr>
        </p:nvGraphicFramePr>
        <p:xfrm>
          <a:off x="5211277" y="1099367"/>
          <a:ext cx="3795092" cy="2632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773">
                  <a:extLst>
                    <a:ext uri="{9D8B030D-6E8A-4147-A177-3AD203B41FA5}">
                      <a16:colId xmlns:a16="http://schemas.microsoft.com/office/drawing/2014/main" val="3401752737"/>
                    </a:ext>
                  </a:extLst>
                </a:gridCol>
                <a:gridCol w="948773">
                  <a:extLst>
                    <a:ext uri="{9D8B030D-6E8A-4147-A177-3AD203B41FA5}">
                      <a16:colId xmlns:a16="http://schemas.microsoft.com/office/drawing/2014/main" val="2423687644"/>
                    </a:ext>
                  </a:extLst>
                </a:gridCol>
                <a:gridCol w="948773">
                  <a:extLst>
                    <a:ext uri="{9D8B030D-6E8A-4147-A177-3AD203B41FA5}">
                      <a16:colId xmlns:a16="http://schemas.microsoft.com/office/drawing/2014/main" val="1148714880"/>
                    </a:ext>
                  </a:extLst>
                </a:gridCol>
                <a:gridCol w="948773">
                  <a:extLst>
                    <a:ext uri="{9D8B030D-6E8A-4147-A177-3AD203B41FA5}">
                      <a16:colId xmlns:a16="http://schemas.microsoft.com/office/drawing/2014/main" val="3454542082"/>
                    </a:ext>
                  </a:extLst>
                </a:gridCol>
              </a:tblGrid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현재 정책의 </a:t>
                      </a:r>
                      <a:r>
                        <a:rPr lang="en-US" altLang="ko-KR" sz="1000" b="1" dirty="0"/>
                        <a:t>value</a:t>
                      </a:r>
                      <a:r>
                        <a:rPr lang="ko-KR" altLang="en-US" sz="1000" b="1" dirty="0"/>
                        <a:t>를 모두 반환 하는 함수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891237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Name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Dtype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Default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Mean</a:t>
                      </a:r>
                      <a:endParaRPr lang="ko-KR" alt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918170"/>
                  </a:ext>
                </a:extLst>
              </a:tr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Input</a:t>
                      </a:r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531435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Pi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Dict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None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현재 정책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69262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P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Dict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None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환경 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6389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Gamma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Float(0.0~1.0)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1.0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할인율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3223073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Theta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Float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1e-10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수렴으로 볼 오차 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8200964"/>
                  </a:ext>
                </a:extLst>
              </a:tr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Return</a:t>
                      </a:r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421557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V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Dict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현재 정책의 </a:t>
                      </a:r>
                      <a:r>
                        <a:rPr lang="en-US" altLang="ko-KR" sz="1000" b="0" dirty="0"/>
                        <a:t>value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503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25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정책 출력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A7344C-6B33-71F3-E7F8-65E8948C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136277"/>
            <a:ext cx="4770148" cy="1833662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2ABA3D5C-22FF-F79A-B86D-2A38AD012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85246"/>
              </p:ext>
            </p:extLst>
          </p:nvPr>
        </p:nvGraphicFramePr>
        <p:xfrm>
          <a:off x="4955384" y="1136277"/>
          <a:ext cx="4188616" cy="3161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154">
                  <a:extLst>
                    <a:ext uri="{9D8B030D-6E8A-4147-A177-3AD203B41FA5}">
                      <a16:colId xmlns:a16="http://schemas.microsoft.com/office/drawing/2014/main" val="3401752737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2423687644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1148714880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3454542082"/>
                    </a:ext>
                  </a:extLst>
                </a:gridCol>
              </a:tblGrid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현재 정책을 표로 출력해주는 함수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891237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Name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Dtype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Default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Mean</a:t>
                      </a:r>
                      <a:endParaRPr lang="ko-KR" alt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918170"/>
                  </a:ext>
                </a:extLst>
              </a:tr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Input</a:t>
                      </a:r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531435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Pi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Dict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None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현재 정책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69262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P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Dict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None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환경 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6389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/>
                        <a:t>Action_symbols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Tuple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'&lt;', 'v', '&gt;', '^'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행동을 표현할 그림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3223073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n_cols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int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4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환경의 </a:t>
                      </a:r>
                      <a:r>
                        <a:rPr lang="en-US" altLang="ko-KR" sz="1000" dirty="0"/>
                        <a:t>column </a:t>
                      </a:r>
                      <a:r>
                        <a:rPr lang="ko-KR" altLang="en-US" sz="1000" dirty="0"/>
                        <a:t>개수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8200964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Title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Str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“</a:t>
                      </a:r>
                      <a:r>
                        <a:rPr lang="ko-KR" altLang="en-US" sz="1000" b="0" dirty="0"/>
                        <a:t>정책</a:t>
                      </a:r>
                      <a:r>
                        <a:rPr lang="en-US" altLang="ko-KR" sz="1000" b="0" dirty="0"/>
                        <a:t>:”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표를 표시하기 전 출력할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686985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Return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90617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V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Dict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현재 정책의 </a:t>
                      </a:r>
                      <a:r>
                        <a:rPr lang="en-US" altLang="ko-KR" sz="1000" b="0" dirty="0"/>
                        <a:t>value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12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00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정책 성공 확률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DF7691-7D58-4904-860B-08EFA6A5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136278"/>
            <a:ext cx="4770148" cy="2232222"/>
          </a:xfrm>
          <a:prstGeom prst="rect">
            <a:avLst/>
          </a:prstGeom>
        </p:spPr>
      </p:pic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D395DD71-075E-36F8-F06E-C243E48DA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04922"/>
              </p:ext>
            </p:extLst>
          </p:nvPr>
        </p:nvGraphicFramePr>
        <p:xfrm>
          <a:off x="4955384" y="1136277"/>
          <a:ext cx="4188616" cy="3047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154">
                  <a:extLst>
                    <a:ext uri="{9D8B030D-6E8A-4147-A177-3AD203B41FA5}">
                      <a16:colId xmlns:a16="http://schemas.microsoft.com/office/drawing/2014/main" val="3401752737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2423687644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1148714880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3454542082"/>
                    </a:ext>
                  </a:extLst>
                </a:gridCol>
              </a:tblGrid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Goal_state</a:t>
                      </a:r>
                      <a:r>
                        <a:rPr lang="ko-KR" altLang="en-US" sz="1000" b="1" dirty="0"/>
                        <a:t>로 갈 확률을 반환하는 함수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891237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Name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Dtype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Default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Mean</a:t>
                      </a:r>
                      <a:endParaRPr lang="ko-KR" alt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918170"/>
                  </a:ext>
                </a:extLst>
              </a:tr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Input</a:t>
                      </a:r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531435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Env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Gym data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None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Gym </a:t>
                      </a:r>
                      <a:r>
                        <a:rPr lang="ko-KR" altLang="en-US" sz="1000" b="0" dirty="0"/>
                        <a:t>라이브러리의 </a:t>
                      </a:r>
                      <a:r>
                        <a:rPr lang="en-US" altLang="ko-KR" sz="1000" b="0" dirty="0"/>
                        <a:t>environment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69262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Pi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Dict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None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현재 </a:t>
                      </a:r>
                      <a:r>
                        <a:rPr lang="en-US" altLang="ko-KR" sz="1000" b="0" dirty="0"/>
                        <a:t>policy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6389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Goal_state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Int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None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목적지 </a:t>
                      </a:r>
                      <a:r>
                        <a:rPr lang="en-US" altLang="ko-KR" sz="1000" b="0" dirty="0"/>
                        <a:t>state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3223073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N_episodes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Int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Episode </a:t>
                      </a:r>
                      <a:r>
                        <a:rPr lang="ko-KR" altLang="en-US" sz="1000" dirty="0"/>
                        <a:t>횟수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8200964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Max_steps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Int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최대 </a:t>
                      </a:r>
                      <a:r>
                        <a:rPr lang="en-US" altLang="ko-KR" sz="1000" b="0" dirty="0"/>
                        <a:t>step </a:t>
                      </a:r>
                      <a:r>
                        <a:rPr lang="ko-KR" altLang="en-US" sz="1000" b="0" dirty="0"/>
                        <a:t>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686985"/>
                  </a:ext>
                </a:extLst>
              </a:tr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Return</a:t>
                      </a:r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90617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Float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Goal_state</a:t>
                      </a:r>
                      <a:r>
                        <a:rPr lang="ko-KR" altLang="en-US" sz="1000" b="0" dirty="0"/>
                        <a:t>로 갈 확률을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12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3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평균 리턴 값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178F35-1E07-502D-3B4F-3FAB1370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156563"/>
            <a:ext cx="4769392" cy="3469225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C731312-B488-8115-81EC-444EF772F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232817"/>
              </p:ext>
            </p:extLst>
          </p:nvPr>
        </p:nvGraphicFramePr>
        <p:xfrm>
          <a:off x="4955384" y="1136277"/>
          <a:ext cx="4188616" cy="2784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154">
                  <a:extLst>
                    <a:ext uri="{9D8B030D-6E8A-4147-A177-3AD203B41FA5}">
                      <a16:colId xmlns:a16="http://schemas.microsoft.com/office/drawing/2014/main" val="3401752737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2423687644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1148714880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3454542082"/>
                    </a:ext>
                  </a:extLst>
                </a:gridCol>
              </a:tblGrid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각 </a:t>
                      </a:r>
                      <a:r>
                        <a:rPr lang="en-US" altLang="ko-KR" sz="1000" b="1" dirty="0"/>
                        <a:t>episode </a:t>
                      </a:r>
                      <a:r>
                        <a:rPr lang="ko-KR" altLang="en-US" sz="1000" b="1" dirty="0" err="1"/>
                        <a:t>종료시</a:t>
                      </a:r>
                      <a:r>
                        <a:rPr lang="ko-KR" altLang="en-US" sz="1000" b="1" dirty="0"/>
                        <a:t> 얻는 총 보상 값 반환 함수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891237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Name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Dtype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Default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Mean</a:t>
                      </a:r>
                      <a:endParaRPr lang="ko-KR" alt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918170"/>
                  </a:ext>
                </a:extLst>
              </a:tr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Input</a:t>
                      </a:r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531435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Env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Gym data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None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Gym </a:t>
                      </a:r>
                      <a:r>
                        <a:rPr lang="ko-KR" altLang="en-US" sz="1000" b="0" dirty="0"/>
                        <a:t>라이브러리 </a:t>
                      </a:r>
                      <a:r>
                        <a:rPr lang="en-US" altLang="ko-KR" sz="1000" b="0" dirty="0"/>
                        <a:t>environment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69262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Pi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Dict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None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현재 </a:t>
                      </a:r>
                      <a:r>
                        <a:rPr lang="en-US" altLang="ko-KR" sz="1000" b="0" dirty="0"/>
                        <a:t>policy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6389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N_episodes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Int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Episode </a:t>
                      </a:r>
                      <a:r>
                        <a:rPr lang="ko-KR" altLang="en-US" sz="1000" b="0" dirty="0"/>
                        <a:t>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3223073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Max_steps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Int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step </a:t>
                      </a:r>
                      <a:r>
                        <a:rPr lang="ko-KR" altLang="en-US" sz="1000" dirty="0"/>
                        <a:t>횟수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8200964"/>
                  </a:ext>
                </a:extLst>
              </a:tr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Return</a:t>
                      </a:r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686985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Float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Policy</a:t>
                      </a:r>
                      <a:r>
                        <a:rPr lang="ko-KR" altLang="en-US" sz="1000" b="0" dirty="0"/>
                        <a:t>에 따라 수행 후 최종 </a:t>
                      </a:r>
                      <a:r>
                        <a:rPr lang="en-US" altLang="ko-KR" sz="1000" b="0" dirty="0"/>
                        <a:t>reward </a:t>
                      </a:r>
                      <a:r>
                        <a:rPr lang="ko-KR" altLang="en-US" sz="1000" b="0" dirty="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906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87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상태 가치 함수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184DE-A0BB-8DE8-0E3F-42FAC397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92573"/>
            <a:ext cx="4770148" cy="1791108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246EDE5F-6FCE-F31B-49E3-F751D58E9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07683"/>
              </p:ext>
            </p:extLst>
          </p:nvPr>
        </p:nvGraphicFramePr>
        <p:xfrm>
          <a:off x="4955384" y="1092573"/>
          <a:ext cx="4188616" cy="3337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154">
                  <a:extLst>
                    <a:ext uri="{9D8B030D-6E8A-4147-A177-3AD203B41FA5}">
                      <a16:colId xmlns:a16="http://schemas.microsoft.com/office/drawing/2014/main" val="3401752737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2423687644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1148714880"/>
                    </a:ext>
                  </a:extLst>
                </a:gridCol>
                <a:gridCol w="1047154">
                  <a:extLst>
                    <a:ext uri="{9D8B030D-6E8A-4147-A177-3AD203B41FA5}">
                      <a16:colId xmlns:a16="http://schemas.microsoft.com/office/drawing/2014/main" val="3454542082"/>
                    </a:ext>
                  </a:extLst>
                </a:gridCol>
              </a:tblGrid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상태마다 가치를 표로 반환해주는 함수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891237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Name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Dtype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Default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Mean</a:t>
                      </a:r>
                      <a:endParaRPr lang="ko-KR" alt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918170"/>
                  </a:ext>
                </a:extLst>
              </a:tr>
              <a:tr h="2628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/>
                        <a:t>Input</a:t>
                      </a:r>
                      <a:endParaRPr lang="ko-KR" altLang="en-US" sz="10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531435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V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Dict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None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현재 </a:t>
                      </a:r>
                      <a:r>
                        <a:rPr lang="en-US" altLang="ko-KR" sz="1000" b="0" dirty="0"/>
                        <a:t>policy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reward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69262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P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Dict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None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Environment </a:t>
                      </a:r>
                      <a:r>
                        <a:rPr lang="ko-KR" altLang="en-US" sz="1000" b="0" dirty="0"/>
                        <a:t>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6389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Prec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Int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3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소수점 몇 자리까지 출력할지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3223073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Title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Str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“</a:t>
                      </a:r>
                      <a:r>
                        <a:rPr lang="ko-KR" altLang="en-US" sz="1000" b="0" dirty="0"/>
                        <a:t>상태</a:t>
                      </a:r>
                      <a:r>
                        <a:rPr lang="en-US" altLang="ko-KR" sz="1000" b="0" dirty="0"/>
                        <a:t>-</a:t>
                      </a:r>
                      <a:r>
                        <a:rPr lang="ko-KR" altLang="en-US" sz="1000" b="0" dirty="0"/>
                        <a:t>가치 함수</a:t>
                      </a:r>
                      <a:r>
                        <a:rPr lang="en-US" altLang="ko-KR" sz="1000" b="0" dirty="0"/>
                        <a:t>:”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표를 표시하기 전 출력할 함수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8200964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Return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686985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Float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Policy</a:t>
                      </a:r>
                      <a:r>
                        <a:rPr lang="ko-KR" altLang="en-US" sz="1000" b="0" dirty="0"/>
                        <a:t>에 따라 수행 후 최종 </a:t>
                      </a:r>
                      <a:r>
                        <a:rPr lang="en-US" altLang="ko-KR" sz="1000" b="0" dirty="0"/>
                        <a:t>reward</a:t>
                      </a:r>
                      <a:r>
                        <a:rPr lang="ko-KR" altLang="en-US" sz="1000" b="0" dirty="0"/>
                        <a:t>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906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3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임의의 정책 평가 실행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7644EF-94D1-FC5A-FEDD-04A5DBDA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66997"/>
            <a:ext cx="4976550" cy="38142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EF8FF7-7B07-62E6-8E08-E9A0C429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34" y="887506"/>
            <a:ext cx="3763730" cy="2446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856ECD-2541-76CC-9AA5-7E404B1D55E9}"/>
              </a:ext>
            </a:extLst>
          </p:cNvPr>
          <p:cNvSpPr txBox="1"/>
          <p:nvPr/>
        </p:nvSpPr>
        <p:spPr>
          <a:xfrm>
            <a:off x="5081766" y="3445810"/>
            <a:ext cx="406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정책에 따른 성공확률은 </a:t>
            </a:r>
            <a:r>
              <a:rPr lang="en-US" altLang="ko-KR" dirty="0"/>
              <a:t>0.00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평균 리턴 값 또한 성공 확률에 따라 </a:t>
            </a:r>
            <a:r>
              <a:rPr lang="en-US" altLang="ko-KR" dirty="0"/>
              <a:t>0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98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418</Words>
  <Application>Microsoft Office PowerPoint</Application>
  <PresentationFormat>화면 슬라이드 쇼(16:9)</PresentationFormat>
  <Paragraphs>153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 Semilight</vt:lpstr>
      <vt:lpstr>Arial</vt:lpstr>
      <vt:lpstr>Roboto Mono Light</vt:lpstr>
      <vt:lpstr>Google Sans Medium</vt:lpstr>
      <vt:lpstr>Google Sans</vt:lpstr>
      <vt:lpstr>DevFest 2021</vt:lpstr>
      <vt:lpstr>강화학습 과제 4-1: 정책 평가</vt:lpstr>
      <vt:lpstr>과제 내용  1. 앞의 프로즌 레이크 예의 임의의 정책 평가 실행  2. 아래의 정책에 대해 각각 적용하고 실행 분석 - 바로 정답을 찾는 정책 - 조심스러운 정책</vt:lpstr>
      <vt:lpstr>앞의 프로즌 레이크 예의 임의의 정책 평가 실행</vt:lpstr>
      <vt:lpstr>정책 평가 알고리즘</vt:lpstr>
      <vt:lpstr>정책 출력 함수</vt:lpstr>
      <vt:lpstr>정책 성공 확률 출력</vt:lpstr>
      <vt:lpstr>평균 리턴 값 출력</vt:lpstr>
      <vt:lpstr>상태 가치 함수 출력</vt:lpstr>
      <vt:lpstr>임의의 정책 평가 실행</vt:lpstr>
      <vt:lpstr>바로 정답을 찾는 정책</vt:lpstr>
      <vt:lpstr>바로 정답을 찾는 정책 분석</vt:lpstr>
      <vt:lpstr>조심스러운 정책</vt:lpstr>
      <vt:lpstr>조심스러운 정책 분석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150</cp:revision>
  <dcterms:modified xsi:type="dcterms:W3CDTF">2023-09-17T12:54:06Z</dcterms:modified>
</cp:coreProperties>
</file>